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60" r:id="rId2"/>
    <p:sldId id="277" r:id="rId3"/>
    <p:sldId id="278" r:id="rId4"/>
    <p:sldId id="279" r:id="rId5"/>
    <p:sldId id="27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E089C77-701A-4292-A411-0D0A25C87D29}">
          <p14:sldIdLst>
            <p14:sldId id="260"/>
            <p14:sldId id="277"/>
            <p14:sldId id="278"/>
            <p14:sldId id="279"/>
            <p14:sldId id="27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A1F15A-1072-07E4-296D-752AE15FF2BC}" v="11" dt="2026-03-24T21:23:42.3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0"/>
    <p:restoredTop sz="94699"/>
  </p:normalViewPr>
  <p:slideViewPr>
    <p:cSldViewPr snapToGrid="0">
      <p:cViewPr varScale="1">
        <p:scale>
          <a:sx n="107" d="100"/>
          <a:sy n="107" d="100"/>
        </p:scale>
        <p:origin x="8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6BFD8C-8CCA-2549-8BB8-043A1C5C45BE}" type="datetimeFigureOut">
              <a:rPr lang="en-US" smtClean="0"/>
              <a:t>3/25/2026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5EE8D7-4B00-E547-8A89-DD0A4BA80C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577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D3DCA-7F02-FBB0-0432-C920F60C33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485" y="4448908"/>
            <a:ext cx="11456373" cy="888268"/>
          </a:xfrm>
        </p:spPr>
        <p:txBody>
          <a:bodyPr anchor="b">
            <a:normAutofit/>
          </a:bodyPr>
          <a:lstStyle>
            <a:lvl1pPr marL="0" indent="0" algn="ctr">
              <a:tabLst>
                <a:tab pos="279400" algn="l"/>
              </a:tabLst>
              <a:defRPr sz="40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FD4539-7852-801E-112E-154A8717BBD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6346" y="5495193"/>
            <a:ext cx="11444651" cy="545122"/>
          </a:xfrm>
        </p:spPr>
        <p:txBody>
          <a:bodyPr/>
          <a:lstStyle>
            <a:lvl1pPr marL="0" indent="0" algn="ctr">
              <a:buNone/>
              <a:defRPr sz="24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72B1EC-1204-5DDF-AA95-C68DC4AF2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EFBA6-38F1-4947-A256-4207C2ED08DE}" type="datetime1">
              <a:rPr lang="en-US" smtClean="0"/>
              <a:t>3/25/2026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5B6F54-D0E6-133E-6172-9E6910CAB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University of Louisiana Monroe / Name of College, School, or Department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679BAC-8533-7C8E-3A6A-DA5279617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73046-1460-A542-9F16-08EC6A4AD1B1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4C60ABA6-00E5-3A4E-6D7B-68D5EB917C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14294" y="1142137"/>
            <a:ext cx="3148754" cy="3148754"/>
          </a:xfrm>
          <a:prstGeom prst="rect">
            <a:avLst/>
          </a:prstGeom>
        </p:spPr>
      </p:pic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B627A19F-D37D-E81C-DEFC-EA088BE8D52C}"/>
              </a:ext>
            </a:extLst>
          </p:cNvPr>
          <p:cNvSpPr/>
          <p:nvPr userDrawn="1"/>
        </p:nvSpPr>
        <p:spPr>
          <a:xfrm rot="18900000">
            <a:off x="5469170" y="-619502"/>
            <a:ext cx="1239002" cy="1239002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867851-2E5E-90A4-F991-4A8D366C20B0}"/>
              </a:ext>
            </a:extLst>
          </p:cNvPr>
          <p:cNvSpPr/>
          <p:nvPr userDrawn="1"/>
        </p:nvSpPr>
        <p:spPr>
          <a:xfrm>
            <a:off x="-1" y="6153469"/>
            <a:ext cx="12192001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150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Maro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D3DCA-7F02-FBB0-0432-C920F60C33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485" y="4448908"/>
            <a:ext cx="11456373" cy="888268"/>
          </a:xfrm>
        </p:spPr>
        <p:txBody>
          <a:bodyPr anchor="b">
            <a:normAutofit/>
          </a:bodyPr>
          <a:lstStyle>
            <a:lvl1pPr marL="0" indent="0" algn="ctr">
              <a:tabLst>
                <a:tab pos="279400" algn="l"/>
              </a:tabLst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FD4539-7852-801E-112E-154A8717BBD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6346" y="5495193"/>
            <a:ext cx="11444651" cy="545122"/>
          </a:xfrm>
        </p:spPr>
        <p:txBody>
          <a:bodyPr/>
          <a:lstStyle>
            <a:lvl1pPr marL="0" indent="0" algn="ctr">
              <a:buNone/>
              <a:defRPr sz="2400" i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72B1EC-1204-5DDF-AA95-C68DC4AF2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EFBA6-38F1-4947-A256-4207C2ED08DE}" type="datetime1">
              <a:rPr lang="en-US" smtClean="0"/>
              <a:t>3/25/2026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5B6F54-D0E6-133E-6172-9E6910CAB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University of Louisiana Monroe / Name of College, School, or Department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679BAC-8533-7C8E-3A6A-DA5279617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73046-1460-A542-9F16-08EC6A4AD1B1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B627A19F-D37D-E81C-DEFC-EA088BE8D52C}"/>
              </a:ext>
            </a:extLst>
          </p:cNvPr>
          <p:cNvSpPr/>
          <p:nvPr userDrawn="1"/>
        </p:nvSpPr>
        <p:spPr>
          <a:xfrm rot="18900000">
            <a:off x="5469170" y="-619502"/>
            <a:ext cx="1239002" cy="1239002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867851-2E5E-90A4-F991-4A8D366C20B0}"/>
              </a:ext>
            </a:extLst>
          </p:cNvPr>
          <p:cNvSpPr/>
          <p:nvPr userDrawn="1"/>
        </p:nvSpPr>
        <p:spPr>
          <a:xfrm>
            <a:off x="-1" y="6153469"/>
            <a:ext cx="12192001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A logo with a bird and a letter&#10;&#10;Description automatically generated">
            <a:extLst>
              <a:ext uri="{FF2B5EF4-FFF2-40B4-BE49-F238E27FC236}">
                <a16:creationId xmlns:a16="http://schemas.microsoft.com/office/drawing/2014/main" id="{302CA9D6-5733-039A-6C69-3F40F15202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4047" y="1147883"/>
            <a:ext cx="3029248" cy="302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0653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D3DCA-7F02-FBB0-0432-C920F60C33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66864" y="4370250"/>
            <a:ext cx="7424032" cy="888268"/>
          </a:xfrm>
        </p:spPr>
        <p:txBody>
          <a:bodyPr anchor="b">
            <a:normAutofit/>
          </a:bodyPr>
          <a:lstStyle>
            <a:lvl1pPr marL="0" indent="0" algn="ctr">
              <a:tabLst>
                <a:tab pos="279400" algn="l"/>
              </a:tabLst>
              <a:defRPr sz="40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FD4539-7852-801E-112E-154A8717BBD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58374" y="5416535"/>
            <a:ext cx="7441013" cy="545122"/>
          </a:xfrm>
        </p:spPr>
        <p:txBody>
          <a:bodyPr/>
          <a:lstStyle>
            <a:lvl1pPr marL="0" indent="0" algn="ctr">
              <a:buNone/>
              <a:defRPr sz="24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72B1EC-1204-5DDF-AA95-C68DC4AF2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4B6D4-2FAB-2C42-B00D-67A9FCE01261}" type="datetime1">
              <a:rPr lang="en-US" smtClean="0"/>
              <a:t>3/25/2026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5B6F54-D0E6-133E-6172-9E6910CAB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University of Louisiana Monroe / Name of College, School, or Department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679BAC-8533-7C8E-3A6A-DA5279617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73046-1460-A542-9F16-08EC6A4AD1B1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4C60ABA6-00E5-3A4E-6D7B-68D5EB917C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04503" y="1063479"/>
            <a:ext cx="3148754" cy="3148754"/>
          </a:xfrm>
          <a:prstGeom prst="rect">
            <a:avLst/>
          </a:prstGeom>
        </p:spPr>
      </p:pic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B627A19F-D37D-E81C-DEFC-EA088BE8D52C}"/>
              </a:ext>
            </a:extLst>
          </p:cNvPr>
          <p:cNvSpPr/>
          <p:nvPr userDrawn="1"/>
        </p:nvSpPr>
        <p:spPr>
          <a:xfrm rot="18900000">
            <a:off x="7459379" y="-619501"/>
            <a:ext cx="1239002" cy="1239002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99625F5-FEFE-7ECE-36E0-DFFF543F4D7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470" y="10269"/>
            <a:ext cx="4022864" cy="6143199"/>
          </a:xfr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4CA0D0-524A-CFB3-295A-9D37D3D69722}"/>
              </a:ext>
            </a:extLst>
          </p:cNvPr>
          <p:cNvSpPr/>
          <p:nvPr userDrawn="1"/>
        </p:nvSpPr>
        <p:spPr>
          <a:xfrm>
            <a:off x="-1" y="6153469"/>
            <a:ext cx="12192001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517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C5D76-5C17-CB96-03FE-DF6180F9D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486" y="444424"/>
            <a:ext cx="10357482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1839B-A416-5E74-758D-80CF56AFC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485" y="1948721"/>
            <a:ext cx="11471029" cy="389744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CAA407-505B-C2D9-E4F8-ECA73AEE7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E9CB3-263C-474B-B3EF-40F36F5D3508}" type="datetime1">
              <a:rPr lang="en-US" smtClean="0"/>
              <a:t>3/25/2026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324102-B9D0-AC43-8C12-035EC04AC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0485" y="6356350"/>
            <a:ext cx="9574823" cy="365125"/>
          </a:xfrm>
        </p:spPr>
        <p:txBody>
          <a:bodyPr/>
          <a:lstStyle/>
          <a:p>
            <a:r>
              <a:rPr lang="en-US" dirty="0"/>
              <a:t>University of Louisiana Monroe / Name of College, School, or Department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D22D1-4603-C493-5BA2-912C82162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73046-1460-A542-9F16-08EC6A4AD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066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7B968-A5BC-C2AB-BC15-DAED870BF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485" y="1514168"/>
            <a:ext cx="11471029" cy="219259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E66FA7-0111-D887-1DAC-083770E094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485" y="3897059"/>
            <a:ext cx="11471029" cy="115672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4DE0AC-4AF3-9CA4-4072-6837465B6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85FA4-4114-A747-A936-FF4B20B29AFD}" type="datetime1">
              <a:rPr lang="en-US" smtClean="0"/>
              <a:t>3/25/2026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7B5A7-DC61-9FF4-875F-E795D073F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University of Louisiana Monroe / Name of College, School, or Department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F95123-A753-69FC-B1D6-52FDC3622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73046-1460-A542-9F16-08EC6A4AD1B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B97F4C6-E282-FE76-B270-37B3DF805E83}"/>
              </a:ext>
            </a:extLst>
          </p:cNvPr>
          <p:cNvSpPr/>
          <p:nvPr userDrawn="1"/>
        </p:nvSpPr>
        <p:spPr>
          <a:xfrm>
            <a:off x="-1469" y="6050708"/>
            <a:ext cx="12192001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772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7B968-A5BC-C2AB-BC15-DAED870BF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485" y="1514168"/>
            <a:ext cx="11471029" cy="2192593"/>
          </a:xfrm>
        </p:spPr>
        <p:txBody>
          <a:bodyPr anchor="b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E66FA7-0111-D887-1DAC-083770E094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485" y="3897059"/>
            <a:ext cx="11471029" cy="1156722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4DE0AC-4AF3-9CA4-4072-6837465B6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DD957836-4A60-5349-A25D-CC7256566827}" type="datetime1">
              <a:rPr lang="en-US" smtClean="0"/>
              <a:t>3/25/2026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7B5A7-DC61-9FF4-875F-E795D073F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University of Louisiana Monroe / Name of College, School, or Department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F95123-A753-69FC-B1D6-52FDC3622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D7873046-1460-A542-9F16-08EC6A4AD1B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D3BB4052-7C85-CBC3-F134-AD2ABAE9C671}"/>
              </a:ext>
            </a:extLst>
          </p:cNvPr>
          <p:cNvSpPr/>
          <p:nvPr userDrawn="1"/>
        </p:nvSpPr>
        <p:spPr>
          <a:xfrm rot="10800000">
            <a:off x="10618177" y="0"/>
            <a:ext cx="1573823" cy="1573823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A logo with a bird and a letter&#10;&#10;Description automatically generated">
            <a:extLst>
              <a:ext uri="{FF2B5EF4-FFF2-40B4-BE49-F238E27FC236}">
                <a16:creationId xmlns:a16="http://schemas.microsoft.com/office/drawing/2014/main" id="{A066E43D-CE36-4FB7-4342-3D183DCD16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8770" y="180593"/>
            <a:ext cx="1212636" cy="121263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77ED60F-42E9-ABED-DFD6-F5DDBA655701}"/>
              </a:ext>
            </a:extLst>
          </p:cNvPr>
          <p:cNvSpPr/>
          <p:nvPr userDrawn="1"/>
        </p:nvSpPr>
        <p:spPr>
          <a:xfrm>
            <a:off x="-1469" y="6050708"/>
            <a:ext cx="12192001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5118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C6BBE-3DD8-B0D1-322B-D4DF63951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80285-9179-F99E-851E-2CC0C9929D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485" y="1825625"/>
            <a:ext cx="5659315" cy="420753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C21EB3-8F99-97E5-A177-2F76FA4235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59314" cy="420753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EF3371-DD0B-4ADF-0B48-81719E8CF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16410-F06A-3043-800B-04AE75A2CA72}" type="datetime1">
              <a:rPr lang="en-US" smtClean="0"/>
              <a:t>3/25/2026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59767B-4022-AD36-0334-46A0F5FA7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University of Louisiana Monroe / Name of College, School, or Department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170286-3AD1-C719-B9ED-75C2856BA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73046-1460-A542-9F16-08EC6A4AD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928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CCBC3-D00A-16FB-B6D0-2FB225D9B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485" y="365125"/>
            <a:ext cx="10269415" cy="122628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654FA7-01D6-EDE0-FAAA-201CB5B2C7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0486" y="1820008"/>
            <a:ext cx="3657599" cy="422257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DF4A1E-7102-69F7-65A7-2BE5F172AC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267200" y="1820008"/>
            <a:ext cx="3657599" cy="422257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20619D-058E-5AF2-BA0B-63F6BB5B6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9EBA6-5B77-1949-AC1C-EC81457D7A76}" type="datetime1">
              <a:rPr lang="en-US" smtClean="0"/>
              <a:t>3/25/2026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DBFF87-A2EE-855A-FA33-C0E6BE572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University of Louisiana Monroe / Name of College, School, or Department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B097A3-9B9E-E480-E0D8-E61314873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73046-1460-A542-9F16-08EC6A4AD1B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FEB1E0F4-4DE5-2D6C-2834-0F049F391D7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73914" y="1820008"/>
            <a:ext cx="3657599" cy="422257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60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CCBC3-D00A-16FB-B6D0-2FB225D9B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3" y="3449807"/>
            <a:ext cx="2784229" cy="323596"/>
          </a:xfrm>
        </p:spPr>
        <p:txBody>
          <a:bodyPr anchor="t">
            <a:normAutofit/>
          </a:bodyPr>
          <a:lstStyle>
            <a:lvl1pPr algn="l">
              <a:defRPr sz="1600" b="0" i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20619D-058E-5AF2-BA0B-63F6BB5B6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9EBA6-5B77-1949-AC1C-EC81457D7A76}" type="datetime1">
              <a:rPr lang="en-US" smtClean="0"/>
              <a:t>3/25/2026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DBFF87-A2EE-855A-FA33-C0E6BE572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University of Louisiana Monroe / Name of College, School, or Department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B097A3-9B9E-E480-E0D8-E61314873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73046-1460-A542-9F16-08EC6A4AD1B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6D4DE53-596E-0288-9422-8A49DAB4660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0484" y="1555421"/>
            <a:ext cx="2784229" cy="1762809"/>
          </a:xfr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03FD17A0-9E53-7215-81A7-F7A3AA1D3C4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56084" y="1555421"/>
            <a:ext cx="2784229" cy="1762809"/>
          </a:xfr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B9D4C542-7981-3472-0FBC-E7293708B13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51684" y="1555420"/>
            <a:ext cx="2784229" cy="1762809"/>
          </a:xfr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395A7E97-3533-B68F-E8C0-56ADC1B2FCB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047284" y="1555419"/>
            <a:ext cx="2784229" cy="1762809"/>
          </a:xfr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73861DD8-F81B-FD67-B6AA-BA0B9E6E267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60363" y="4312116"/>
            <a:ext cx="2784475" cy="1637098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FFDFF32-DF30-B006-4AB4-092EBEDDDEDD}"/>
              </a:ext>
            </a:extLst>
          </p:cNvPr>
          <p:cNvSpPr txBox="1">
            <a:spLocks/>
          </p:cNvSpPr>
          <p:nvPr userDrawn="1"/>
        </p:nvSpPr>
        <p:spPr>
          <a:xfrm>
            <a:off x="360363" y="517525"/>
            <a:ext cx="10421937" cy="1104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17">
            <a:extLst>
              <a:ext uri="{FF2B5EF4-FFF2-40B4-BE49-F238E27FC236}">
                <a16:creationId xmlns:a16="http://schemas.microsoft.com/office/drawing/2014/main" id="{BEC0A61D-6A24-040D-D970-27C69B7EE44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60117" y="3856943"/>
            <a:ext cx="2784475" cy="323596"/>
          </a:xfrm>
        </p:spPr>
        <p:txBody>
          <a:bodyPr anchor="t">
            <a:normAutofit/>
          </a:bodyPr>
          <a:lstStyle>
            <a:lvl1pPr>
              <a:defRPr sz="16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99A3D378-E706-E036-C818-9008C7DA2980}"/>
              </a:ext>
            </a:extLst>
          </p:cNvPr>
          <p:cNvSpPr txBox="1">
            <a:spLocks/>
          </p:cNvSpPr>
          <p:nvPr userDrawn="1"/>
        </p:nvSpPr>
        <p:spPr>
          <a:xfrm>
            <a:off x="3255838" y="3456551"/>
            <a:ext cx="2784229" cy="3235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0" i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5" name="Text Placeholder 17">
            <a:extLst>
              <a:ext uri="{FF2B5EF4-FFF2-40B4-BE49-F238E27FC236}">
                <a16:creationId xmlns:a16="http://schemas.microsoft.com/office/drawing/2014/main" id="{2F3E8414-2D2F-C105-E280-80C662CC8B8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255838" y="4318860"/>
            <a:ext cx="2784475" cy="1637098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Text Placeholder 17">
            <a:extLst>
              <a:ext uri="{FF2B5EF4-FFF2-40B4-BE49-F238E27FC236}">
                <a16:creationId xmlns:a16="http://schemas.microsoft.com/office/drawing/2014/main" id="{8E2409EB-783A-A91C-9CC6-17016DD2E9E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255592" y="3863687"/>
            <a:ext cx="2784475" cy="323596"/>
          </a:xfrm>
        </p:spPr>
        <p:txBody>
          <a:bodyPr anchor="t">
            <a:normAutofit/>
          </a:bodyPr>
          <a:lstStyle>
            <a:lvl1pPr>
              <a:defRPr sz="16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3B2EE30F-7271-4E4E-B819-158E36B9D495}"/>
              </a:ext>
            </a:extLst>
          </p:cNvPr>
          <p:cNvSpPr txBox="1">
            <a:spLocks/>
          </p:cNvSpPr>
          <p:nvPr userDrawn="1"/>
        </p:nvSpPr>
        <p:spPr>
          <a:xfrm>
            <a:off x="6151684" y="3449807"/>
            <a:ext cx="2784229" cy="3235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0" i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8" name="Text Placeholder 17">
            <a:extLst>
              <a:ext uri="{FF2B5EF4-FFF2-40B4-BE49-F238E27FC236}">
                <a16:creationId xmlns:a16="http://schemas.microsoft.com/office/drawing/2014/main" id="{FEAB3655-FE0D-46CF-C91B-58BD20649F3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151684" y="4312116"/>
            <a:ext cx="2784475" cy="1637098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Text Placeholder 17">
            <a:extLst>
              <a:ext uri="{FF2B5EF4-FFF2-40B4-BE49-F238E27FC236}">
                <a16:creationId xmlns:a16="http://schemas.microsoft.com/office/drawing/2014/main" id="{5E4B1332-076B-F05D-6355-12CB8314D15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151438" y="3856943"/>
            <a:ext cx="2784475" cy="323596"/>
          </a:xfrm>
        </p:spPr>
        <p:txBody>
          <a:bodyPr anchor="t">
            <a:normAutofit/>
          </a:bodyPr>
          <a:lstStyle>
            <a:lvl1pPr>
              <a:defRPr sz="16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92F18E34-D773-B80F-F096-43E94748CDCF}"/>
              </a:ext>
            </a:extLst>
          </p:cNvPr>
          <p:cNvSpPr txBox="1">
            <a:spLocks/>
          </p:cNvSpPr>
          <p:nvPr userDrawn="1"/>
        </p:nvSpPr>
        <p:spPr>
          <a:xfrm>
            <a:off x="9046913" y="3425787"/>
            <a:ext cx="2784229" cy="3235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0" i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1" name="Text Placeholder 17">
            <a:extLst>
              <a:ext uri="{FF2B5EF4-FFF2-40B4-BE49-F238E27FC236}">
                <a16:creationId xmlns:a16="http://schemas.microsoft.com/office/drawing/2014/main" id="{414B6B87-E596-54E5-B7EE-9200DF3E917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046913" y="4288096"/>
            <a:ext cx="2784475" cy="1637098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2" name="Text Placeholder 17">
            <a:extLst>
              <a:ext uri="{FF2B5EF4-FFF2-40B4-BE49-F238E27FC236}">
                <a16:creationId xmlns:a16="http://schemas.microsoft.com/office/drawing/2014/main" id="{C1D9D904-EF5A-9684-A55B-51DE6B92961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046667" y="3832923"/>
            <a:ext cx="2784475" cy="323596"/>
          </a:xfrm>
        </p:spPr>
        <p:txBody>
          <a:bodyPr anchor="t">
            <a:normAutofit/>
          </a:bodyPr>
          <a:lstStyle>
            <a:lvl1pPr>
              <a:defRPr sz="16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7620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689B0-83C0-2B2F-9628-F0C7C0857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A56A53-7A07-7C03-4512-07E017470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260BA-1BDE-024C-9805-061EB2847EE3}" type="datetime1">
              <a:rPr lang="en-US" smtClean="0"/>
              <a:t>3/25/2026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03E41B-7E94-6945-CFEC-0ABE88533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University of Louisiana Monroe / Name of College, School, or Department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53D710-9D82-AC64-A902-771ACBB07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73046-1460-A542-9F16-08EC6A4AD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844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689B0-83C0-2B2F-9628-F0C7C0857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484" y="365125"/>
            <a:ext cx="11471029" cy="132556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A56A53-7A07-7C03-4512-07E017470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F9EFA-E2A4-D24C-B878-990AB4AA99F9}" type="datetime1">
              <a:rPr lang="en-US" smtClean="0"/>
              <a:t>3/25/2026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03E41B-7E94-6945-CFEC-0ABE88533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Louisiana Monroe / Name of College, School, or Department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53D710-9D82-AC64-A902-771ACBB07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73046-1460-A542-9F16-08EC6A4AD1B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6B29BA2-DB35-25B0-CB25-07F53F6D644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484" y="1690689"/>
            <a:ext cx="11471029" cy="551350"/>
          </a:xfrm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2097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689B0-83C0-2B2F-9628-F0C7C0857F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484" y="1480008"/>
            <a:ext cx="11471029" cy="3830574"/>
          </a:xfrm>
        </p:spPr>
        <p:txBody>
          <a:bodyPr/>
          <a:lstStyle>
            <a:lvl1pPr algn="ctr">
              <a:defRPr b="0" i="1"/>
            </a:lvl1pPr>
          </a:lstStyle>
          <a:p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A56A53-7A07-7C03-4512-07E017470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BC298-09FB-0F46-964B-28C84D2752FC}" type="datetime1">
              <a:rPr lang="en-US" smtClean="0"/>
              <a:t>3/25/2026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03E41B-7E94-6945-CFEC-0ABE88533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Louisiana Monroe / Name of College, School, or Department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53D710-9D82-AC64-A902-771ACBB07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73046-1460-A542-9F16-08EC6A4AD1B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6B29BA2-DB35-25B0-CB25-07F53F6D64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0484" y="5310582"/>
            <a:ext cx="11471029" cy="551350"/>
          </a:xfrm>
        </p:spPr>
        <p:txBody>
          <a:bodyPr>
            <a:normAutofit/>
          </a:bodyPr>
          <a:lstStyle>
            <a:lvl1pPr algn="ctr">
              <a:defRPr sz="2000"/>
            </a:lvl1pPr>
          </a:lstStyle>
          <a:p>
            <a:pPr lvl="0"/>
            <a:r>
              <a:rPr lang="en-US" dirty="0"/>
              <a:t>First and Last Name, Title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4CC0CB-6D9B-706F-92B7-2326781F5380}"/>
              </a:ext>
            </a:extLst>
          </p:cNvPr>
          <p:cNvSpPr/>
          <p:nvPr userDrawn="1"/>
        </p:nvSpPr>
        <p:spPr>
          <a:xfrm>
            <a:off x="-1469" y="6050708"/>
            <a:ext cx="12192001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044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689B0-83C0-2B2F-9628-F0C7C0857F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484" y="1480008"/>
            <a:ext cx="11471029" cy="3830574"/>
          </a:xfrm>
        </p:spPr>
        <p:txBody>
          <a:bodyPr/>
          <a:lstStyle>
            <a:lvl1pPr algn="ctr">
              <a:defRPr b="0" i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A56A53-7A07-7C03-4512-07E017470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2B560-2DA1-9A42-A795-34ACE03AE207}" type="datetime1">
              <a:rPr lang="en-US" smtClean="0"/>
              <a:t>3/25/2026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03E41B-7E94-6945-CFEC-0ABE88533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Louisiana Monroe / Name of College, School, or Department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53D710-9D82-AC64-A902-771ACBB07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73046-1460-A542-9F16-08EC6A4AD1B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6B29BA2-DB35-25B0-CB25-07F53F6D64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0484" y="5310582"/>
            <a:ext cx="11471029" cy="551350"/>
          </a:xfrm>
        </p:spPr>
        <p:txBody>
          <a:bodyPr>
            <a:normAutofit/>
          </a:bodyPr>
          <a:lstStyle>
            <a:lvl1pPr algn="ctr">
              <a:defRPr sz="20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First and Last Name, Title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4CC0CB-6D9B-706F-92B7-2326781F5380}"/>
              </a:ext>
            </a:extLst>
          </p:cNvPr>
          <p:cNvSpPr/>
          <p:nvPr userDrawn="1"/>
        </p:nvSpPr>
        <p:spPr>
          <a:xfrm>
            <a:off x="-1469" y="6050708"/>
            <a:ext cx="12192001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26F30D41-DB4B-0033-2373-4E7ACA11821C}"/>
              </a:ext>
            </a:extLst>
          </p:cNvPr>
          <p:cNvSpPr/>
          <p:nvPr userDrawn="1"/>
        </p:nvSpPr>
        <p:spPr>
          <a:xfrm rot="10800000">
            <a:off x="10618177" y="0"/>
            <a:ext cx="1573823" cy="1573823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A logo with a bird and a letter&#10;&#10;Description automatically generated">
            <a:extLst>
              <a:ext uri="{FF2B5EF4-FFF2-40B4-BE49-F238E27FC236}">
                <a16:creationId xmlns:a16="http://schemas.microsoft.com/office/drawing/2014/main" id="{8390EE8A-3027-E0C9-710D-450F74AA11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8770" y="180593"/>
            <a:ext cx="1212636" cy="121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8319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8A5321-27D3-1728-7FBB-6DDE7DE77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4AE02-7416-4E4D-A461-CA9445461A5F}" type="datetime1">
              <a:rPr lang="en-US" smtClean="0"/>
              <a:t>3/25/2026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CD7020-FD3F-F674-CA45-AA602A04A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Louisiana Monroe / Name of College, School, or Department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8C2A80-79F6-4488-C710-0F4942F9B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73046-1460-A542-9F16-08EC6A4AD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1321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300BB-3CFE-D08C-D424-21D05C9A6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486" y="457200"/>
            <a:ext cx="4411540" cy="1705708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BF4978-E2FA-D547-943E-66BC75CC971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844562" y="1266091"/>
            <a:ext cx="6986952" cy="4906109"/>
          </a:xfrm>
        </p:spPr>
        <p:txBody>
          <a:bodyPr/>
          <a:lstStyle>
            <a:lvl1pPr algn="ctr"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charts or tables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6D655F-39B6-DC3E-363F-3F1E63420A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0486" y="2241550"/>
            <a:ext cx="4411540" cy="3930650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E2938E-EF07-F89F-8100-49B9B84F8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DF828-89FF-464F-9DB0-F396DB74E5C6}" type="datetime1">
              <a:rPr lang="en-US" smtClean="0"/>
              <a:t>3/25/2026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E8857E-187F-E869-79C9-856603E8B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Louisiana Monroe / Name of College, School, or Department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9A901D-7AC0-716A-D9F0-A949481CA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73046-1460-A542-9F16-08EC6A4AD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5475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Left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C042D-D92E-19EB-FD36-1D472336E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486" y="457200"/>
            <a:ext cx="4411540" cy="1538654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E0FEC1-2020-3605-AEFB-36354A5AA2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70938" y="457200"/>
            <a:ext cx="6960576" cy="5758961"/>
          </a:xfr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04D906-6C8C-B957-A08F-29E26EDEA6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0486" y="2057400"/>
            <a:ext cx="4411540" cy="415876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6F9D9B-7DBC-E880-B5D1-75C7FD879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61A2D-7050-6244-93D7-CA47A3DA0CC3}" type="datetime1">
              <a:rPr lang="en-US" smtClean="0"/>
              <a:t>3/25/2026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2A19C4-B266-2433-AF57-10B714C0C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Louisiana Monroe / Name of College, School, or Department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3AFD4-93BB-8556-26D0-AF3B2CE06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73046-1460-A542-9F16-08EC6A4AD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0506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E0FEC1-2020-3605-AEFB-36354A5AA2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60484" y="457200"/>
            <a:ext cx="11471029" cy="5758961"/>
          </a:xfr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6F9D9B-7DBC-E880-B5D1-75C7FD879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A8B7D-E447-A04E-83D6-D5836259CE8E}" type="datetime1">
              <a:rPr lang="en-US" smtClean="0"/>
              <a:t>3/25/2026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2A19C4-B266-2433-AF57-10B714C0C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Louisiana Monroe / Name of College, School, or Department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3AFD4-93BB-8556-26D0-AF3B2CE06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73046-1460-A542-9F16-08EC6A4AD1B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D881F89F-2155-8B97-1BD0-9EE304EC0371}"/>
              </a:ext>
            </a:extLst>
          </p:cNvPr>
          <p:cNvSpPr/>
          <p:nvPr userDrawn="1"/>
        </p:nvSpPr>
        <p:spPr>
          <a:xfrm rot="18900000">
            <a:off x="5475030" y="-619501"/>
            <a:ext cx="1239002" cy="1239002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2694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Only 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E0FEC1-2020-3605-AEFB-36354A5AA2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60484" y="457200"/>
            <a:ext cx="11471029" cy="5758961"/>
          </a:xfr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6F9D9B-7DBC-E880-B5D1-75C7FD879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36259-AC64-8145-A3D3-FD569F068869}" type="datetime1">
              <a:rPr lang="en-US" smtClean="0"/>
              <a:t>3/25/2026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2A19C4-B266-2433-AF57-10B714C0C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Louisiana Monroe / Name of College, School, or Department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3AFD4-93BB-8556-26D0-AF3B2CE06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73046-1460-A542-9F16-08EC6A4AD1B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D881F89F-2155-8B97-1BD0-9EE304EC0371}"/>
              </a:ext>
            </a:extLst>
          </p:cNvPr>
          <p:cNvSpPr/>
          <p:nvPr userDrawn="1"/>
        </p:nvSpPr>
        <p:spPr>
          <a:xfrm rot="18900000">
            <a:off x="5475030" y="-619501"/>
            <a:ext cx="1239002" cy="1239002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8999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1_Picture with Right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C042D-D92E-19EB-FD36-1D472336E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9974" y="457200"/>
            <a:ext cx="4411540" cy="1538654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E0FEC1-2020-3605-AEFB-36354A5AA2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60485" y="457200"/>
            <a:ext cx="6960576" cy="5758961"/>
          </a:xfr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04D906-6C8C-B957-A08F-29E26EDEA6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19974" y="2057400"/>
            <a:ext cx="4411540" cy="415876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6F9D9B-7DBC-E880-B5D1-75C7FD879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015BC-8411-8841-8E47-A7DE2C06E2E1}" type="datetime1">
              <a:rPr lang="en-US" smtClean="0"/>
              <a:t>3/25/2026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2A19C4-B266-2433-AF57-10B714C0C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Louisiana Monroe / Name of College, School, or Department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3AFD4-93BB-8556-26D0-AF3B2CE06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73046-1460-A542-9F16-08EC6A4AD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4133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C042D-D92E-19EB-FD36-1D472336E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3311" y="5128181"/>
            <a:ext cx="7985378" cy="1397845"/>
          </a:xfrm>
        </p:spPr>
        <p:txBody>
          <a:bodyPr anchor="t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9" name="Picture 8" descr="A logo with a bird and a letter&#10;&#10;Description automatically generated">
            <a:extLst>
              <a:ext uri="{FF2B5EF4-FFF2-40B4-BE49-F238E27FC236}">
                <a16:creationId xmlns:a16="http://schemas.microsoft.com/office/drawing/2014/main" id="{9D8CC4F6-8AA5-CC6E-50B9-91A72A4697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73292" y="698304"/>
            <a:ext cx="3845416" cy="3845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6575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26B81-0E94-0AA6-8528-E98BFBDF3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B54165-AB2E-7063-39D0-9A1DF87C7D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2FFBBC-CDC4-F039-EB8D-7E053BBD2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66A74-C419-F74D-AEC2-94600E23F8A0}" type="datetime1">
              <a:rPr lang="en-US" smtClean="0"/>
              <a:t>3/25/2026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78C2CB-78D7-38EC-4678-89C342E74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Louisiana Monroe / Name of College, School, or Department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AE1ED3-412A-0A82-F63A-44312FA87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73046-1460-A542-9F16-08EC6A4AD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5355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F86565-ADD2-6949-AFC9-58C76E0A8A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5D1883-B15A-057B-D6D4-B1E7923778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8199D7-E197-2085-6D64-908284970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AB1D-4AA6-0B42-9124-CB5B4363BFC3}" type="datetime1">
              <a:rPr lang="en-US" smtClean="0"/>
              <a:t>3/25/2026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3D0FE7-9B01-7E85-0D56-1C10EDF32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Louisiana Monroe / Name of College, School, or Department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5F3BFD-E876-40FF-F4AA-2BD83DF4A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73046-1460-A542-9F16-08EC6A4AD1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302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1B3597-22DC-A007-D915-499430CDA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485" y="365125"/>
            <a:ext cx="1025769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92F8-D0A5-4B97-798E-A083120B50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485" y="1847850"/>
            <a:ext cx="11473961" cy="4214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Add Subtitle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F47E8D-3C74-88D9-17B2-954EDB16A2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93569" y="6356350"/>
            <a:ext cx="905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CDF6D7-C924-5846-B0D0-0E173AA62CC8}" type="datetime1">
              <a:rPr lang="en-US" smtClean="0"/>
              <a:t>3/25/2026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601AD9-B145-D009-735F-500EB65FB4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485" y="6356350"/>
            <a:ext cx="95748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dirty="0"/>
              <a:t>University of Louisiana Monroe / Name of College, School, or Department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8BB98F-477A-6A53-A596-4CD44FBA8D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57438" y="6356350"/>
            <a:ext cx="6740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873046-1460-A542-9F16-08EC6A4AD1B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E69019FB-C853-3FDE-3631-C7C3C07BB9C2}"/>
              </a:ext>
            </a:extLst>
          </p:cNvPr>
          <p:cNvSpPr/>
          <p:nvPr userDrawn="1"/>
        </p:nvSpPr>
        <p:spPr>
          <a:xfrm rot="10800000">
            <a:off x="10618177" y="0"/>
            <a:ext cx="1573823" cy="1573823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A logo with a bird and a letter&#10;&#10;Description automatically generated">
            <a:extLst>
              <a:ext uri="{FF2B5EF4-FFF2-40B4-BE49-F238E27FC236}">
                <a16:creationId xmlns:a16="http://schemas.microsoft.com/office/drawing/2014/main" id="{3C659B19-8F88-100E-1705-FA7A70120676}"/>
              </a:ext>
            </a:extLst>
          </p:cNvPr>
          <p:cNvPicPr>
            <a:picLocks noChangeAspect="1"/>
          </p:cNvPicPr>
          <p:nvPr userDrawn="1"/>
        </p:nvPicPr>
        <p:blipFill>
          <a:blip r:embed="rId24"/>
          <a:stretch>
            <a:fillRect/>
          </a:stretch>
        </p:blipFill>
        <p:spPr>
          <a:xfrm>
            <a:off x="10798770" y="180593"/>
            <a:ext cx="1212636" cy="121263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8D18DD6-6C19-2190-E2CD-5140193E57E3}"/>
              </a:ext>
            </a:extLst>
          </p:cNvPr>
          <p:cNvSpPr/>
          <p:nvPr userDrawn="1"/>
        </p:nvSpPr>
        <p:spPr>
          <a:xfrm>
            <a:off x="-1" y="6153469"/>
            <a:ext cx="12192001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94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1" r:id="rId2"/>
    <p:sldLayoutId id="2147483662" r:id="rId3"/>
    <p:sldLayoutId id="2147483650" r:id="rId4"/>
    <p:sldLayoutId id="2147483651" r:id="rId5"/>
    <p:sldLayoutId id="2147483663" r:id="rId6"/>
    <p:sldLayoutId id="2147483652" r:id="rId7"/>
    <p:sldLayoutId id="2147483660" r:id="rId8"/>
    <p:sldLayoutId id="2147483670" r:id="rId9"/>
    <p:sldLayoutId id="2147483654" r:id="rId10"/>
    <p:sldLayoutId id="2147483661" r:id="rId11"/>
    <p:sldLayoutId id="2147483664" r:id="rId12"/>
    <p:sldLayoutId id="2147483665" r:id="rId13"/>
    <p:sldLayoutId id="2147483655" r:id="rId14"/>
    <p:sldLayoutId id="2147483656" r:id="rId15"/>
    <p:sldLayoutId id="2147483657" r:id="rId16"/>
    <p:sldLayoutId id="2147483666" r:id="rId17"/>
    <p:sldLayoutId id="2147483668" r:id="rId18"/>
    <p:sldLayoutId id="2147483667" r:id="rId19"/>
    <p:sldLayoutId id="2147483669" r:id="rId20"/>
    <p:sldLayoutId id="2147483658" r:id="rId21"/>
    <p:sldLayoutId id="2147483659" r:id="rId2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600"/>
        </a:spcBef>
        <a:buClr>
          <a:schemeClr val="tx2"/>
        </a:buClr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234950" indent="-23495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15938" indent="-227013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System Font Regular"/>
        <a:buChar char="⁃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742950" indent="-227013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033463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System Font Regular"/>
        <a:buChar char="⁃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A03BB-8858-F298-FE45-B630704F97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Creating Accessible Links in PPT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B24184-6EF4-5C75-82B3-24A9163AFE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b="1" i="0" dirty="0">
                <a:latin typeface="Times New Roman"/>
                <a:cs typeface="Times New Roman"/>
              </a:rPr>
              <a:t>Descriptive Links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27836-0C1F-CE20-1D6C-D7FCADFC3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4B6D4-2FAB-2C42-B00D-67A9FCE01261}" type="datetime1">
              <a:rPr lang="en-US" smtClean="0"/>
              <a:t>3/25/2026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283165-6E41-0B2D-A091-5BBAC201B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Louisiana Monroe / Name of College, School, or Department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6A8475-70A5-EFE1-E9DF-3A42781AF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73046-1460-A542-9F16-08EC6A4AD1B1}" type="slidenum">
              <a:rPr lang="en-US" smtClean="0"/>
              <a:t>1</a:t>
            </a:fld>
            <a:endParaRPr lang="en-US"/>
          </a:p>
        </p:txBody>
      </p:sp>
      <p:pic>
        <p:nvPicPr>
          <p:cNvPr id="9" name="Picture Placeholder 8" descr="A building with a tower and a tower on the side of the water&#10;&#10;Description automatically generated">
            <a:extLst>
              <a:ext uri="{FF2B5EF4-FFF2-40B4-BE49-F238E27FC236}">
                <a16:creationId xmlns:a16="http://schemas.microsoft.com/office/drawing/2014/main" id="{43B7F764-1310-AC48-A613-9A4988C9C03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807" r="80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45872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D74E6E-75FE-4E17-8C43-B73EE16EA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9EBA6-5B77-1949-AC1C-EC81457D7A76}" type="datetime1">
              <a:rPr lang="en-US" smtClean="0"/>
              <a:t>3/25/2026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7A4158-5EF3-4D57-A766-C279E3E4B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Louisiana Monroe / Name of College, School, or Department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30BAB6-B0A5-4097-830C-90EF462AA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73046-1460-A542-9F16-08EC6A4AD1B1}" type="slidenum">
              <a:rPr lang="en-US" smtClean="0"/>
              <a:t>2</a:t>
            </a:fld>
            <a:endParaRPr lang="en-US"/>
          </a:p>
        </p:txBody>
      </p:sp>
      <p:pic>
        <p:nvPicPr>
          <p:cNvPr id="58" name="Picture Placeholder 57">
            <a:extLst>
              <a:ext uri="{FF2B5EF4-FFF2-40B4-BE49-F238E27FC236}">
                <a16:creationId xmlns:a16="http://schemas.microsoft.com/office/drawing/2014/main" id="{3B77E601-F599-451E-BBF2-B98886B9FE83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2"/>
          <a:srcRect l="2020" t="3770" r="2989" b="3361"/>
          <a:stretch/>
        </p:blipFill>
        <p:spPr>
          <a:xfrm>
            <a:off x="9045927" y="1549155"/>
            <a:ext cx="2784349" cy="1762808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06FE510-F5A2-4EAB-8B63-D92626ABA17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2 Possible Methods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Right click and select “copy”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Ctrl+c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D12C1C6-EFF4-4DD3-906B-B9131EA426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Copy the Desired Link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F1A30A7-5E61-41D0-BCBA-E6DE3597DE0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2 Possible Methods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Right click and select “Link”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Ctrl+k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4C11ABB-40FD-43D9-A23E-7DEED83282C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r>
              <a:rPr lang="en-US" dirty="0"/>
              <a:t>Select “Link” on Menu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B574CA8-D520-4B9A-85EC-2EDB20CBEC2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r>
              <a:rPr lang="en-US" dirty="0"/>
              <a:t>2 Possible Methods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Right click and select “paste”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Ctrl+v</a:t>
            </a:r>
            <a:endParaRPr lang="en-US" dirty="0"/>
          </a:p>
          <a:p>
            <a:r>
              <a:rPr lang="en-US" sz="1200" dirty="0"/>
              <a:t>(Title Option Discussion on slide 3)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1186BA37-CC17-40BD-8BF4-3E89B853475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/>
              <a:t>Insert URL and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CCBD07AC-1F6D-4A14-89C4-FE2B67E1BE6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2 Possible Methods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Select “OK”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Hit the “enter” key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23EEDB9-2F88-4C6D-A996-772E328FDD5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Insert The Hyperlink</a:t>
            </a:r>
          </a:p>
        </p:txBody>
      </p:sp>
      <p:pic>
        <p:nvPicPr>
          <p:cNvPr id="1026" name="Picture 2" descr="This is a screenshot of the canvas dashboard as the background and an emphasis on the URL being highlighted and copied">
            <a:extLst>
              <a:ext uri="{FF2B5EF4-FFF2-40B4-BE49-F238E27FC236}">
                <a16:creationId xmlns:a16="http://schemas.microsoft.com/office/drawing/2014/main" id="{63D16E64-0737-4C4A-8C63-F9DA76171FE5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56" r="11556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005502-AB7C-41E7-8BC3-37142BCE492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i="0" dirty="0"/>
              <a:t>Step 1: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6F7606E-BDE0-4833-A8C5-869CD7592EE8}"/>
              </a:ext>
            </a:extLst>
          </p:cNvPr>
          <p:cNvSpPr txBox="1">
            <a:spLocks/>
          </p:cNvSpPr>
          <p:nvPr/>
        </p:nvSpPr>
        <p:spPr>
          <a:xfrm>
            <a:off x="9046667" y="3443539"/>
            <a:ext cx="2784229" cy="32359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0" i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i="0" dirty="0"/>
              <a:t>Step 4: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B5B0AE49-2879-4822-A7E2-305F883EB95B}"/>
              </a:ext>
            </a:extLst>
          </p:cNvPr>
          <p:cNvSpPr txBox="1">
            <a:spLocks/>
          </p:cNvSpPr>
          <p:nvPr/>
        </p:nvSpPr>
        <p:spPr>
          <a:xfrm>
            <a:off x="6151684" y="3455571"/>
            <a:ext cx="2784229" cy="32359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0" i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i="0" dirty="0"/>
              <a:t>Step 3: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4FDC7E5D-22A4-4AAB-A4F2-EB0CCDD06A56}"/>
              </a:ext>
            </a:extLst>
          </p:cNvPr>
          <p:cNvSpPr txBox="1">
            <a:spLocks/>
          </p:cNvSpPr>
          <p:nvPr/>
        </p:nvSpPr>
        <p:spPr>
          <a:xfrm>
            <a:off x="3255592" y="3455571"/>
            <a:ext cx="2784229" cy="32359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0" i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i="0" dirty="0"/>
              <a:t>Step 2:</a:t>
            </a:r>
          </a:p>
        </p:txBody>
      </p:sp>
      <p:pic>
        <p:nvPicPr>
          <p:cNvPr id="34" name="Picture Placeholder 27">
            <a:extLst>
              <a:ext uri="{FF2B5EF4-FFF2-40B4-BE49-F238E27FC236}">
                <a16:creationId xmlns:a16="http://schemas.microsoft.com/office/drawing/2014/main" id="{153B1F89-8AA7-445F-9FDB-5A7A7D59DCA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tretch>
            <a:fillRect/>
          </a:stretch>
        </p:blipFill>
        <p:spPr>
          <a:xfrm>
            <a:off x="6151438" y="1690563"/>
            <a:ext cx="2783858" cy="1479433"/>
          </a:xfrm>
          <a:prstGeom prst="rect">
            <a:avLst/>
          </a:prstGeom>
        </p:spPr>
      </p:pic>
      <p:pic>
        <p:nvPicPr>
          <p:cNvPr id="40" name="Picture Placeholder 27">
            <a:extLst>
              <a:ext uri="{FF2B5EF4-FFF2-40B4-BE49-F238E27FC236}">
                <a16:creationId xmlns:a16="http://schemas.microsoft.com/office/drawing/2014/main" id="{DE05EEF7-768B-4649-AA5B-0216283315C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43" t="7643" r="62748" b="16093"/>
          <a:stretch/>
        </p:blipFill>
        <p:spPr>
          <a:xfrm>
            <a:off x="3256456" y="1549782"/>
            <a:ext cx="2782993" cy="1881448"/>
          </a:xfrm>
          <a:prstGeom prst="rect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5B5E1C07-7C7A-4FBA-927C-AA1FD44046EE}"/>
              </a:ext>
            </a:extLst>
          </p:cNvPr>
          <p:cNvSpPr txBox="1"/>
          <p:nvPr/>
        </p:nvSpPr>
        <p:spPr>
          <a:xfrm>
            <a:off x="360117" y="648633"/>
            <a:ext cx="7539283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tx2"/>
                </a:solidFill>
                <a:latin typeface="+mj-lt"/>
              </a:rPr>
              <a:t>How to:</a:t>
            </a:r>
          </a:p>
        </p:txBody>
      </p:sp>
      <p:pic>
        <p:nvPicPr>
          <p:cNvPr id="57" name="Picture Placeholder 56">
            <a:extLst>
              <a:ext uri="{FF2B5EF4-FFF2-40B4-BE49-F238E27FC236}">
                <a16:creationId xmlns:a16="http://schemas.microsoft.com/office/drawing/2014/main" id="{5A83DA99-13F8-4796-A7E9-C40A97BA877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6"/>
          <a:srcRect l="1410" t="1519" r="4022" b="10134"/>
          <a:stretch/>
        </p:blipFill>
        <p:spPr>
          <a:xfrm>
            <a:off x="6151192" y="1557380"/>
            <a:ext cx="2782992" cy="1760847"/>
          </a:xfrm>
          <a:prstGeom prst="rect">
            <a:avLst/>
          </a:prstGeom>
        </p:spPr>
      </p:pic>
      <p:sp>
        <p:nvSpPr>
          <p:cNvPr id="60" name="Star: 5 Points 59">
            <a:extLst>
              <a:ext uri="{FF2B5EF4-FFF2-40B4-BE49-F238E27FC236}">
                <a16:creationId xmlns:a16="http://schemas.microsoft.com/office/drawing/2014/main" id="{D17C3786-8651-4DCD-9B3C-1E6E61790F0B}"/>
              </a:ext>
            </a:extLst>
          </p:cNvPr>
          <p:cNvSpPr/>
          <p:nvPr/>
        </p:nvSpPr>
        <p:spPr>
          <a:xfrm>
            <a:off x="11326933" y="3127973"/>
            <a:ext cx="74410" cy="84046"/>
          </a:xfrm>
          <a:prstGeom prst="star5">
            <a:avLst/>
          </a:prstGeom>
          <a:solidFill>
            <a:schemeClr val="tx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766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75D0DD49-A90C-4ABF-A312-677E2DF24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Overview: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4B194DAE-ECF4-4B60-BC0D-8D32C5EEC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485" y="1479798"/>
            <a:ext cx="11471029" cy="450313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/>
                <a:cs typeface="Times New Roman"/>
              </a:rPr>
              <a:t>Purpose:</a:t>
            </a:r>
          </a:p>
          <a:p>
            <a:pPr marL="692150" lvl="1" indent="-457200">
              <a:lnSpc>
                <a:spcPct val="100000"/>
              </a:lnSpc>
            </a:pPr>
            <a:r>
              <a:rPr lang="en-US" sz="1400" dirty="0">
                <a:latin typeface="Times New Roman"/>
                <a:cs typeface="Times New Roman"/>
              </a:rPr>
              <a:t>Having a long link with random letters and numbers is hard to read</a:t>
            </a:r>
          </a:p>
          <a:p>
            <a:pPr marL="692150" lvl="1" indent="-457200">
              <a:lnSpc>
                <a:spcPct val="100000"/>
              </a:lnSpc>
            </a:pPr>
            <a:r>
              <a:rPr lang="en-US" sz="1400" dirty="0">
                <a:latin typeface="Times New Roman"/>
                <a:cs typeface="Times New Roman"/>
              </a:rPr>
              <a:t>INSTEAD, insert a title that describes what the link leads to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/>
                <a:cs typeface="Times New Roman"/>
              </a:rPr>
              <a:t>Examples of Good Titles:</a:t>
            </a:r>
          </a:p>
          <a:p>
            <a:pPr marL="692150" lvl="1" indent="-457200">
              <a:lnSpc>
                <a:spcPct val="100000"/>
              </a:lnSpc>
            </a:pPr>
            <a:r>
              <a:rPr lang="en-US" sz="1400" dirty="0">
                <a:latin typeface="Times New Roman"/>
                <a:cs typeface="Times New Roman"/>
              </a:rPr>
              <a:t>Descriptive: “Read the </a:t>
            </a:r>
            <a:r>
              <a:rPr lang="en-US" sz="1400" i="1" dirty="0">
                <a:latin typeface="Times New Roman"/>
                <a:cs typeface="Times New Roman"/>
              </a:rPr>
              <a:t>Accessibility Training Guide</a:t>
            </a:r>
            <a:r>
              <a:rPr lang="en-US" sz="1400" dirty="0">
                <a:latin typeface="Times New Roman"/>
                <a:cs typeface="Times New Roman"/>
              </a:rPr>
              <a:t>”</a:t>
            </a:r>
          </a:p>
          <a:p>
            <a:pPr marL="692150" lvl="1" indent="-457200">
              <a:lnSpc>
                <a:spcPct val="100000"/>
              </a:lnSpc>
            </a:pPr>
            <a:r>
              <a:rPr lang="en-US" sz="1400" dirty="0">
                <a:latin typeface="Times New Roman"/>
                <a:cs typeface="Times New Roman"/>
              </a:rPr>
              <a:t>Action-Oriented: “Submit your </a:t>
            </a:r>
            <a:r>
              <a:rPr lang="en-US" sz="1400" i="1" dirty="0">
                <a:latin typeface="Times New Roman"/>
                <a:cs typeface="Times New Roman"/>
              </a:rPr>
              <a:t>project proposal</a:t>
            </a:r>
            <a:r>
              <a:rPr lang="en-US" sz="1400" dirty="0">
                <a:latin typeface="Times New Roman"/>
                <a:cs typeface="Times New Roman"/>
              </a:rPr>
              <a:t>”</a:t>
            </a:r>
          </a:p>
          <a:p>
            <a:pPr marL="692150" lvl="1" indent="-457200">
              <a:lnSpc>
                <a:spcPct val="100000"/>
              </a:lnSpc>
            </a:pPr>
            <a:r>
              <a:rPr lang="en-US" sz="1400" dirty="0">
                <a:latin typeface="Times New Roman"/>
                <a:cs typeface="Times New Roman"/>
              </a:rPr>
              <a:t>Document Specific: “Download the </a:t>
            </a:r>
            <a:r>
              <a:rPr lang="en-US" sz="1400" i="1" dirty="0">
                <a:latin typeface="Times New Roman"/>
                <a:cs typeface="Times New Roman"/>
              </a:rPr>
              <a:t>Lab Report Template</a:t>
            </a:r>
            <a:r>
              <a:rPr lang="en-US" sz="1400" dirty="0">
                <a:latin typeface="Times New Roman"/>
                <a:cs typeface="Times New Roman"/>
              </a:rPr>
              <a:t>”</a:t>
            </a:r>
          </a:p>
          <a:p>
            <a:pPr marL="692150" lvl="1" indent="-457200">
              <a:lnSpc>
                <a:spcPct val="100000"/>
              </a:lnSpc>
            </a:pPr>
            <a:r>
              <a:rPr lang="en-US" sz="1400" dirty="0">
                <a:latin typeface="Times New Roman"/>
                <a:cs typeface="Times New Roman"/>
              </a:rPr>
              <a:t>Contextual: “Learn more about </a:t>
            </a:r>
            <a:r>
              <a:rPr lang="en-US" sz="1400" i="1" dirty="0">
                <a:latin typeface="Times New Roman"/>
                <a:cs typeface="Times New Roman"/>
              </a:rPr>
              <a:t>our guidelines</a:t>
            </a:r>
            <a:r>
              <a:rPr lang="en-US" sz="1400" dirty="0">
                <a:latin typeface="Times New Roman"/>
                <a:cs typeface="Times New Roman"/>
              </a:rPr>
              <a:t>”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/>
                <a:cs typeface="Times New Roman"/>
              </a:rPr>
              <a:t>Examples of Titles That are Poor Descriptors:</a:t>
            </a:r>
          </a:p>
          <a:p>
            <a:pPr marL="692150" lvl="1" indent="-457200">
              <a:lnSpc>
                <a:spcPct val="100000"/>
              </a:lnSpc>
            </a:pPr>
            <a:r>
              <a:rPr lang="en-US" sz="1400" dirty="0">
                <a:latin typeface="Times New Roman"/>
                <a:cs typeface="Times New Roman"/>
              </a:rPr>
              <a:t>“Click here or “Click here for more info”</a:t>
            </a:r>
          </a:p>
          <a:p>
            <a:pPr marL="692150" lvl="1" indent="-457200">
              <a:lnSpc>
                <a:spcPct val="100000"/>
              </a:lnSpc>
            </a:pPr>
            <a:r>
              <a:rPr lang="en-US" sz="1400" dirty="0">
                <a:latin typeface="Times New Roman"/>
                <a:cs typeface="Times New Roman"/>
              </a:rPr>
              <a:t>“Link to [document” or “See document”</a:t>
            </a:r>
          </a:p>
          <a:p>
            <a:pPr marL="692150" lvl="1" indent="-457200">
              <a:lnSpc>
                <a:spcPct val="100000"/>
              </a:lnSpc>
            </a:pPr>
            <a:r>
              <a:rPr lang="en-US" sz="1400" dirty="0">
                <a:latin typeface="Times New Roman"/>
                <a:cs typeface="Times New Roman"/>
              </a:rPr>
              <a:t>“Read more” or “More”</a:t>
            </a:r>
          </a:p>
          <a:p>
            <a:pPr marL="692150" lvl="1" indent="-457200">
              <a:lnSpc>
                <a:spcPct val="100000"/>
              </a:lnSpc>
            </a:pPr>
            <a:r>
              <a:rPr lang="en-US" sz="1400" dirty="0">
                <a:latin typeface="Times New Roman"/>
                <a:cs typeface="Times New Roman"/>
              </a:rPr>
              <a:t>Raw URLs</a:t>
            </a:r>
          </a:p>
          <a:p>
            <a:pPr marL="692150" lvl="1" indent="-457200">
              <a:lnSpc>
                <a:spcPct val="100000"/>
              </a:lnSpc>
            </a:pPr>
            <a:r>
              <a:rPr lang="en-US" sz="1400" dirty="0">
                <a:latin typeface="Times New Roman"/>
                <a:cs typeface="Times New Roman"/>
              </a:rPr>
              <a:t>“Here”</a:t>
            </a:r>
          </a:p>
          <a:p>
            <a:pPr marL="692150" lvl="1" indent="-457200">
              <a:lnSpc>
                <a:spcPct val="100000"/>
              </a:lnSpc>
            </a:pP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71C139-8733-459F-A01E-F1C126AF0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9EBA6-5B77-1949-AC1C-EC81457D7A76}" type="datetime1">
              <a:rPr lang="en-US" smtClean="0"/>
              <a:t>3/25/2026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76EC85-EA66-4554-A375-4C1689DD3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Louisiana Monroe / Name of College, School, or Department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A73FEF-5CA1-436D-A267-1CBE4F079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73046-1460-A542-9F16-08EC6A4AD1B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729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75D0DD49-A90C-4ABF-A312-677E2DF24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Overview: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4B194DAE-ECF4-4B60-BC0D-8D32C5EEC4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Key Tips:</a:t>
            </a:r>
            <a:endParaRPr lang="en-US" sz="1400" dirty="0">
              <a:cs typeface="Arial"/>
            </a:endParaRPr>
          </a:p>
          <a:p>
            <a:pPr marL="692150" lvl="1" indent="-457200">
              <a:lnSpc>
                <a:spcPct val="100000"/>
              </a:lnSpc>
            </a:pPr>
            <a:r>
              <a:rPr lang="en-US" sz="1400" dirty="0"/>
              <a:t>Use  descriptive text: ensure the link tell the user exactly where they are going</a:t>
            </a:r>
            <a:endParaRPr lang="en-US" sz="1400" dirty="0">
              <a:cs typeface="Arial"/>
            </a:endParaRPr>
          </a:p>
          <a:p>
            <a:pPr marL="692150" lvl="1" indent="-457200">
              <a:lnSpc>
                <a:spcPct val="100000"/>
              </a:lnSpc>
            </a:pPr>
            <a:r>
              <a:rPr lang="en-US" sz="1400" dirty="0"/>
              <a:t>Avoid “Link to”: screen readers already announce that an item is a link</a:t>
            </a:r>
            <a:endParaRPr lang="en-US" sz="1400" dirty="0">
              <a:cs typeface="Arial"/>
            </a:endParaRPr>
          </a:p>
          <a:p>
            <a:pPr marL="692150" lvl="1" indent="-457200">
              <a:lnSpc>
                <a:spcPct val="100000"/>
              </a:lnSpc>
            </a:pPr>
            <a:r>
              <a:rPr lang="en-US" sz="1400" dirty="0"/>
              <a:t>Keep it concise</a:t>
            </a:r>
            <a:endParaRPr lang="en-US" sz="1400" dirty="0">
              <a:cs typeface="Arial"/>
            </a:endParaRPr>
          </a:p>
          <a:p>
            <a:pPr marL="692150" lvl="1" indent="-457200">
              <a:lnSpc>
                <a:spcPct val="100000"/>
              </a:lnSpc>
            </a:pPr>
            <a:r>
              <a:rPr lang="en-US" sz="1400" dirty="0"/>
              <a:t>Avoid raw URLs</a:t>
            </a:r>
            <a:endParaRPr lang="en-US" sz="1400" dirty="0">
              <a:cs typeface="Arial"/>
            </a:endParaRPr>
          </a:p>
          <a:p>
            <a:pPr marL="692150" lvl="1" indent="-457200">
              <a:lnSpc>
                <a:spcPct val="100000"/>
              </a:lnSpc>
            </a:pPr>
            <a:r>
              <a:rPr lang="en-US" sz="1400" dirty="0"/>
              <a:t>Ensure visibility: keep links underlined so that they are identifiable</a:t>
            </a:r>
            <a:endParaRPr lang="en-US" sz="1400" dirty="0">
              <a:cs typeface="Arial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71C139-8733-459F-A01E-F1C126AF0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9EBA6-5B77-1949-AC1C-EC81457D7A76}" type="datetime1">
              <a:rPr lang="en-US" smtClean="0"/>
              <a:t>3/25/2026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76EC85-EA66-4554-A375-4C1689DD3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Louisiana Monroe / Name of College, School, or Department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A73FEF-5CA1-436D-A267-1CBE4F079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73046-1460-A542-9F16-08EC6A4AD1B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23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41E89-7882-4A5B-CE34-B1CFA38C3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 done!</a:t>
            </a:r>
          </a:p>
        </p:txBody>
      </p:sp>
    </p:spTree>
    <p:extLst>
      <p:ext uri="{BB962C8B-B14F-4D97-AF65-F5344CB8AC3E}">
        <p14:creationId xmlns:p14="http://schemas.microsoft.com/office/powerpoint/2010/main" val="14906390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LM Brand ">
      <a:dk1>
        <a:srgbClr val="48494C"/>
      </a:dk1>
      <a:lt1>
        <a:srgbClr val="FFFFFF"/>
      </a:lt1>
      <a:dk2>
        <a:srgbClr val="860028"/>
      </a:dk2>
      <a:lt2>
        <a:srgbClr val="C8C9C7"/>
      </a:lt2>
      <a:accent1>
        <a:srgbClr val="830028"/>
      </a:accent1>
      <a:accent2>
        <a:srgbClr val="FDB913"/>
      </a:accent2>
      <a:accent3>
        <a:srgbClr val="F3DAAC"/>
      </a:accent3>
      <a:accent4>
        <a:srgbClr val="A9A8A9"/>
      </a:accent4>
      <a:accent5>
        <a:srgbClr val="C8C9C7"/>
      </a:accent5>
      <a:accent6>
        <a:srgbClr val="FEFFFF"/>
      </a:accent6>
      <a:hlink>
        <a:srgbClr val="BD9559"/>
      </a:hlink>
      <a:folHlink>
        <a:srgbClr val="85714D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ULM Powerpoint Presentation 2024" id="{DD4DCCFA-6BD8-314E-A1B5-3B767C3B166A}" vid="{BC4F2A3A-376D-E845-B123-D09751AC56B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ulm_powerpoint_presentation_2024 (1)</Template>
  <TotalTime>68</TotalTime>
  <Words>327</Words>
  <Application>Microsoft Office PowerPoint</Application>
  <PresentationFormat>Widescreen</PresentationFormat>
  <Paragraphs>59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Arial</vt:lpstr>
      <vt:lpstr>System Font Regular</vt:lpstr>
      <vt:lpstr>Times New Roman</vt:lpstr>
      <vt:lpstr>Office Theme</vt:lpstr>
      <vt:lpstr>Creating Accessible Links in PPT</vt:lpstr>
      <vt:lpstr>Step 1:</vt:lpstr>
      <vt:lpstr>Overview:</vt:lpstr>
      <vt:lpstr>Overview:</vt:lpstr>
      <vt:lpstr>All done!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Creating Accessible Links in PPT</dc:title>
  <dc:creator>Molly Dean</dc:creator>
  <cp:lastModifiedBy>Stephanie Hendry</cp:lastModifiedBy>
  <cp:revision>22</cp:revision>
  <dcterms:created xsi:type="dcterms:W3CDTF">2026-03-03T20:40:36Z</dcterms:created>
  <dcterms:modified xsi:type="dcterms:W3CDTF">2026-03-25T14:41:46Z</dcterms:modified>
</cp:coreProperties>
</file>